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verage"/>
      <p:regular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regular.fntdata"/><Relationship Id="rId14" Type="http://schemas.openxmlformats.org/officeDocument/2006/relationships/font" Target="fonts/Average-regular.fntdata"/><Relationship Id="rId16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d75f629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6d75f629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d5458040a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d5458040a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d5458040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d5458040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d5458040a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d5458040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d5458040a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d5458040a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d5458040a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d5458040a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d5458040a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d5458040a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d5458040a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d5458040a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문명 전쟁 제안서</a:t>
            </a:r>
            <a:endParaRPr/>
          </a:p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제안배경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수정안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기대 효과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문명 전쟁 제안배경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다른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문명 전쟁 제안서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4925400" y="1146138"/>
            <a:ext cx="3906900" cy="3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무한하게 병사를 생산할 수 있는 타 SLG 게임과 다르게 생성할 수 있는 병력의 한계가 있다.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/>
              <a:t>=&gt; 올드 유저와 새로운 유저간의 밸런스 차이를 좁힐 수 있다.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/>
              <a:t>=&gt; 새로운 유저의 유입 능력 확보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200"/>
              <a:t> </a:t>
            </a:r>
            <a:endParaRPr sz="1200"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10423" l="0" r="3175" t="2201"/>
          <a:stretch/>
        </p:blipFill>
        <p:spPr>
          <a:xfrm>
            <a:off x="141350" y="1306875"/>
            <a:ext cx="4649702" cy="315912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3886550" y="1978600"/>
            <a:ext cx="883200" cy="3534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문명 전쟁 제안서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56300" y="2623225"/>
            <a:ext cx="3032100" cy="11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필드 점령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000"/>
              <a:t>=&gt; 한 번 목표지점을 선택하고 점령을 할 경우 부대는 해당 위치에서 복귀 이외에 다른 행동을 할 수 없다.</a:t>
            </a:r>
            <a:endParaRPr sz="1000"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10099" l="0" r="3128" t="2303"/>
          <a:stretch/>
        </p:blipFill>
        <p:spPr>
          <a:xfrm>
            <a:off x="145325" y="1406225"/>
            <a:ext cx="2762126" cy="11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901587" y="1690128"/>
            <a:ext cx="1068300" cy="516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01625" y="2623225"/>
            <a:ext cx="3032100" cy="11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전쟁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000"/>
              <a:t>=&gt; 한 번의 충돌로 결과가 나오고 바로 부대가 복귀하게 된다.</a:t>
            </a:r>
            <a:endParaRPr sz="1000"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4">
            <a:alphaModFix/>
          </a:blip>
          <a:srcRect b="9993" l="0" r="3260" t="2494"/>
          <a:stretch/>
        </p:blipFill>
        <p:spPr>
          <a:xfrm>
            <a:off x="3136675" y="1406225"/>
            <a:ext cx="2703101" cy="1165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/>
          <p:nvPr/>
        </p:nvSpPr>
        <p:spPr>
          <a:xfrm>
            <a:off x="3222705" y="1555851"/>
            <a:ext cx="627000" cy="336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4164955" y="1748501"/>
            <a:ext cx="627000" cy="336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6111900" y="2623225"/>
            <a:ext cx="3032100" cy="11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/>
              <a:t>전투 보상</a:t>
            </a:r>
            <a:endParaRPr sz="1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000"/>
              <a:t>=&gt; 전투에서 승리하더라도 자원, 국가 유물 이외에 보상을 얻을 수 없다.</a:t>
            </a:r>
            <a:endParaRPr sz="1000"/>
          </a:p>
        </p:txBody>
      </p:sp>
      <p:pic>
        <p:nvPicPr>
          <p:cNvPr id="88" name="Google Shape;88;p16"/>
          <p:cNvPicPr preferRelativeResize="0"/>
          <p:nvPr/>
        </p:nvPicPr>
        <p:blipFill rotWithShape="1">
          <a:blip r:embed="rId4">
            <a:alphaModFix/>
          </a:blip>
          <a:srcRect b="9993" l="0" r="3260" t="2494"/>
          <a:stretch/>
        </p:blipFill>
        <p:spPr>
          <a:xfrm>
            <a:off x="6146950" y="1406225"/>
            <a:ext cx="2703101" cy="11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5">
            <a:alphaModFix/>
          </a:blip>
          <a:srcRect b="10792" l="0" r="3119" t="2031"/>
          <a:stretch/>
        </p:blipFill>
        <p:spPr>
          <a:xfrm>
            <a:off x="6146950" y="1406225"/>
            <a:ext cx="2703101" cy="116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문명 전쟁 제안서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4925400" y="1146138"/>
            <a:ext cx="3906900" cy="3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수정 제안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/>
              <a:t>*</a:t>
            </a:r>
            <a:r>
              <a:rPr lang="ko" sz="1200"/>
              <a:t> 필드에 나가 있는 부대가 귀환 이외에 지도상의 다른 곳으로 다시 이동할 수 있는 시스템을 구현 ( 라이즈 오브 킹덤즈 )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10099" l="0" r="3128" t="2303"/>
          <a:stretch/>
        </p:blipFill>
        <p:spPr>
          <a:xfrm>
            <a:off x="145325" y="1406225"/>
            <a:ext cx="4476125" cy="275592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1936200" y="2077525"/>
            <a:ext cx="593700" cy="445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" name="Google Shape;98;p17"/>
          <p:cNvGrpSpPr/>
          <p:nvPr/>
        </p:nvGrpSpPr>
        <p:grpSpPr>
          <a:xfrm>
            <a:off x="2024430" y="2101716"/>
            <a:ext cx="417232" cy="396798"/>
            <a:chOff x="3089806" y="777300"/>
            <a:chExt cx="1539600" cy="1200600"/>
          </a:xfrm>
        </p:grpSpPr>
        <p:pic>
          <p:nvPicPr>
            <p:cNvPr id="99" name="Google Shape;99;p17"/>
            <p:cNvPicPr preferRelativeResize="0"/>
            <p:nvPr/>
          </p:nvPicPr>
          <p:blipFill rotWithShape="1">
            <a:blip r:embed="rId4">
              <a:alphaModFix/>
            </a:blip>
            <a:srcRect b="38726" l="67688" r="20977" t="47125"/>
            <a:stretch/>
          </p:blipFill>
          <p:spPr>
            <a:xfrm>
              <a:off x="3089806" y="777300"/>
              <a:ext cx="1539600" cy="12006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100" name="Google Shape;100;p17"/>
            <p:cNvPicPr preferRelativeResize="0"/>
            <p:nvPr/>
          </p:nvPicPr>
          <p:blipFill rotWithShape="1">
            <a:blip r:embed="rId4">
              <a:alphaModFix/>
            </a:blip>
            <a:srcRect b="40521" l="70144" r="27514" t="56322"/>
            <a:stretch/>
          </p:blipFill>
          <p:spPr>
            <a:xfrm>
              <a:off x="3581670" y="1554600"/>
              <a:ext cx="826800" cy="2679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1" name="Google Shape;101;p17"/>
          <p:cNvSpPr txBox="1"/>
          <p:nvPr/>
        </p:nvSpPr>
        <p:spPr>
          <a:xfrm>
            <a:off x="2081235" y="2261090"/>
            <a:ext cx="342900" cy="1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이동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문명 전쟁 제안서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4925400" y="1134463"/>
            <a:ext cx="3906900" cy="3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수정 제안2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/>
              <a:t>* 인게임 전투를 충돌하자마자 끝이 나는 전투 형태가 아닌 상대 병력의 N% 병력을 제거할 때까지 지속 되는 형태로 변환한다. 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/>
              <a:t>* 지속되고 있는 전장에 다른 부대가 투입될 경우 지원 받은 부대의 병력은 다시 100%로 취급된다.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108" name="Google Shape;108;p18"/>
          <p:cNvGrpSpPr/>
          <p:nvPr/>
        </p:nvGrpSpPr>
        <p:grpSpPr>
          <a:xfrm>
            <a:off x="270100" y="1296100"/>
            <a:ext cx="4301899" cy="2603850"/>
            <a:chOff x="270100" y="1296100"/>
            <a:chExt cx="4301899" cy="2603850"/>
          </a:xfrm>
        </p:grpSpPr>
        <p:pic>
          <p:nvPicPr>
            <p:cNvPr id="109" name="Google Shape;109;p18"/>
            <p:cNvPicPr preferRelativeResize="0"/>
            <p:nvPr/>
          </p:nvPicPr>
          <p:blipFill rotWithShape="1">
            <a:blip r:embed="rId3">
              <a:alphaModFix/>
            </a:blip>
            <a:srcRect b="9993" l="0" r="3260" t="2494"/>
            <a:stretch/>
          </p:blipFill>
          <p:spPr>
            <a:xfrm>
              <a:off x="270100" y="1296100"/>
              <a:ext cx="4301899" cy="2603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0" name="Google Shape;110;p18"/>
            <p:cNvPicPr preferRelativeResize="0"/>
            <p:nvPr/>
          </p:nvPicPr>
          <p:blipFill rotWithShape="1">
            <a:blip r:embed="rId3">
              <a:alphaModFix/>
            </a:blip>
            <a:srcRect b="73195" l="3496" r="92827" t="22291"/>
            <a:stretch/>
          </p:blipFill>
          <p:spPr>
            <a:xfrm>
              <a:off x="554625" y="1868250"/>
              <a:ext cx="671400" cy="1576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1" name="Google Shape;111;p18"/>
          <p:cNvSpPr txBox="1"/>
          <p:nvPr/>
        </p:nvSpPr>
        <p:spPr>
          <a:xfrm>
            <a:off x="586620" y="1887450"/>
            <a:ext cx="516900" cy="1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전투중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490425" y="1745250"/>
            <a:ext cx="747300" cy="402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문명 전쟁 제안서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4572000" y="571188"/>
            <a:ext cx="3906900" cy="3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수정 제안3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/>
              <a:t>* 전투 보상으로 전투 이후에 자신의 부대가 강해질 수 있는 방법을 도입한다.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/>
              <a:t>* 부대 레벨 시스템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200"/>
              <a:t>=&gt; 설정한 부대가 전투를 경험할 경우 해당 부대의 킬수에 따라 경험치가 상승 / 부대가 강력해진다.</a:t>
            </a:r>
            <a:endParaRPr sz="1200"/>
          </a:p>
        </p:txBody>
      </p:sp>
      <p:sp>
        <p:nvSpPr>
          <p:cNvPr id="119" name="Google Shape;119;p19"/>
          <p:cNvSpPr txBox="1"/>
          <p:nvPr/>
        </p:nvSpPr>
        <p:spPr>
          <a:xfrm>
            <a:off x="586620" y="1887450"/>
            <a:ext cx="516900" cy="1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전투중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0" name="Google Shape;120;p19"/>
          <p:cNvSpPr/>
          <p:nvPr/>
        </p:nvSpPr>
        <p:spPr>
          <a:xfrm>
            <a:off x="490425" y="1745250"/>
            <a:ext cx="747300" cy="4029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/>
          </a:blip>
          <a:srcRect b="10792" l="0" r="3119" t="2031"/>
          <a:stretch/>
        </p:blipFill>
        <p:spPr>
          <a:xfrm>
            <a:off x="285375" y="1363950"/>
            <a:ext cx="2365200" cy="1292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4">
            <a:alphaModFix/>
          </a:blip>
          <a:srcRect b="10423" l="0" r="3175" t="2201"/>
          <a:stretch/>
        </p:blipFill>
        <p:spPr>
          <a:xfrm>
            <a:off x="285376" y="2875675"/>
            <a:ext cx="2620450" cy="1780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/>
          <p:nvPr/>
        </p:nvSpPr>
        <p:spPr>
          <a:xfrm>
            <a:off x="1944125" y="4434075"/>
            <a:ext cx="210300" cy="2220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9"/>
          <p:cNvSpPr/>
          <p:nvPr/>
        </p:nvSpPr>
        <p:spPr>
          <a:xfrm>
            <a:off x="3351150" y="3526300"/>
            <a:ext cx="718200" cy="327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 rotWithShape="1">
          <a:blip r:embed="rId5">
            <a:alphaModFix/>
          </a:blip>
          <a:srcRect b="10276" l="0" r="3194" t="2486"/>
          <a:stretch/>
        </p:blipFill>
        <p:spPr>
          <a:xfrm>
            <a:off x="4224775" y="2782063"/>
            <a:ext cx="3493402" cy="196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 rotWithShape="1">
          <a:blip r:embed="rId5">
            <a:alphaModFix/>
          </a:blip>
          <a:srcRect b="42021" l="58443" r="5316" t="13455"/>
          <a:stretch/>
        </p:blipFill>
        <p:spPr>
          <a:xfrm>
            <a:off x="6334500" y="3000875"/>
            <a:ext cx="1319448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 rotWithShape="1">
          <a:blip r:embed="rId5">
            <a:alphaModFix/>
          </a:blip>
          <a:srcRect b="42021" l="58443" r="5316" t="13455"/>
          <a:stretch/>
        </p:blipFill>
        <p:spPr>
          <a:xfrm>
            <a:off x="6334500" y="3573575"/>
            <a:ext cx="1319448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 rotWithShape="1">
          <a:blip r:embed="rId5">
            <a:alphaModFix/>
          </a:blip>
          <a:srcRect b="33905" l="60240" r="9198" t="61080"/>
          <a:stretch/>
        </p:blipFill>
        <p:spPr>
          <a:xfrm>
            <a:off x="6442825" y="3573575"/>
            <a:ext cx="1102800" cy="63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 rotWithShape="1">
          <a:blip r:embed="rId5">
            <a:alphaModFix/>
          </a:blip>
          <a:srcRect b="33905" l="60240" r="9198" t="61080"/>
          <a:stretch/>
        </p:blipFill>
        <p:spPr>
          <a:xfrm>
            <a:off x="6442825" y="3789650"/>
            <a:ext cx="1102800" cy="63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 rotWithShape="1">
          <a:blip r:embed="rId5">
            <a:alphaModFix/>
          </a:blip>
          <a:srcRect b="33905" l="60240" r="9198" t="61080"/>
          <a:stretch/>
        </p:blipFill>
        <p:spPr>
          <a:xfrm>
            <a:off x="6442825" y="3988150"/>
            <a:ext cx="1102800" cy="636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/>
        </p:nvSpPr>
        <p:spPr>
          <a:xfrm>
            <a:off x="6848275" y="3567175"/>
            <a:ext cx="350400" cy="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보병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2" name="Google Shape;132;p19"/>
          <p:cNvSpPr txBox="1"/>
          <p:nvPr/>
        </p:nvSpPr>
        <p:spPr>
          <a:xfrm>
            <a:off x="6848275" y="3757589"/>
            <a:ext cx="350400" cy="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기병 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6854113" y="3967498"/>
            <a:ext cx="350400" cy="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궁병 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6749125" y="4146275"/>
            <a:ext cx="548700" cy="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투석기 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6334500" y="3448475"/>
            <a:ext cx="1383600" cy="9183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문명 전쟁 제안서</a:t>
            </a:r>
            <a:endParaRPr/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4353825" y="1148888"/>
            <a:ext cx="3906900" cy="3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수정 제안3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/>
              <a:t>* 전투 보상으로 전투 이후에 자신의 부대가 강해질 수 있는 방법을 도입한다.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1200"/>
              <a:t>* 부대 레벨 시스템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200"/>
              <a:t>=&gt; 설정한 부대가 전투를 경험할 경우 해당 부대의 킬수에 따라 경험치가 상승 / 레벨업을 할 경우 부대가 강력해진다.</a:t>
            </a:r>
            <a:endParaRPr sz="1200"/>
          </a:p>
        </p:txBody>
      </p:sp>
      <p:pic>
        <p:nvPicPr>
          <p:cNvPr id="142" name="Google Shape;142;p20"/>
          <p:cNvPicPr preferRelativeResize="0"/>
          <p:nvPr/>
        </p:nvPicPr>
        <p:blipFill rotWithShape="1">
          <a:blip r:embed="rId3">
            <a:alphaModFix/>
          </a:blip>
          <a:srcRect b="10276" l="0" r="3194" t="2486"/>
          <a:stretch/>
        </p:blipFill>
        <p:spPr>
          <a:xfrm>
            <a:off x="256875" y="1354468"/>
            <a:ext cx="3589075" cy="3126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 rotWithShape="1">
          <a:blip r:embed="rId3">
            <a:alphaModFix/>
          </a:blip>
          <a:srcRect b="42021" l="58443" r="5316" t="13455"/>
          <a:stretch/>
        </p:blipFill>
        <p:spPr>
          <a:xfrm>
            <a:off x="2424379" y="1702171"/>
            <a:ext cx="1355582" cy="910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 rotWithShape="1">
          <a:blip r:embed="rId3">
            <a:alphaModFix/>
          </a:blip>
          <a:srcRect b="42021" l="58443" r="5316" t="13455"/>
          <a:stretch/>
        </p:blipFill>
        <p:spPr>
          <a:xfrm>
            <a:off x="2424379" y="2612219"/>
            <a:ext cx="1355582" cy="910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 rotWithShape="1">
          <a:blip r:embed="rId3">
            <a:alphaModFix/>
          </a:blip>
          <a:srcRect b="33905" l="60240" r="9198" t="61080"/>
          <a:stretch/>
        </p:blipFill>
        <p:spPr>
          <a:xfrm>
            <a:off x="2535670" y="2612219"/>
            <a:ext cx="1133002" cy="101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 rotWithShape="1">
          <a:blip r:embed="rId3">
            <a:alphaModFix/>
          </a:blip>
          <a:srcRect b="33905" l="60240" r="9198" t="61080"/>
          <a:stretch/>
        </p:blipFill>
        <p:spPr>
          <a:xfrm>
            <a:off x="2535670" y="2955572"/>
            <a:ext cx="1133002" cy="101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 rotWithShape="1">
          <a:blip r:embed="rId3">
            <a:alphaModFix/>
          </a:blip>
          <a:srcRect b="33905" l="60240" r="9198" t="61080"/>
          <a:stretch/>
        </p:blipFill>
        <p:spPr>
          <a:xfrm>
            <a:off x="2535670" y="3270998"/>
            <a:ext cx="1133002" cy="10114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/>
          <p:nvPr/>
        </p:nvSpPr>
        <p:spPr>
          <a:xfrm>
            <a:off x="2868675" y="2602050"/>
            <a:ext cx="539100" cy="1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보병 LV 10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2871325" y="2904625"/>
            <a:ext cx="536400" cy="1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기병 LV 9 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0" name="Google Shape;150;p20"/>
          <p:cNvSpPr txBox="1"/>
          <p:nvPr/>
        </p:nvSpPr>
        <p:spPr>
          <a:xfrm>
            <a:off x="2862651" y="3238175"/>
            <a:ext cx="539100" cy="1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궁병 LV 15 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2850359" y="3522266"/>
            <a:ext cx="563700" cy="1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투석기 LV1 </a:t>
            </a:r>
            <a:endParaRPr sz="6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